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4" r:id="rId4"/>
    <p:sldId id="260" r:id="rId5"/>
    <p:sldId id="263" r:id="rId6"/>
    <p:sldId id="269" r:id="rId7"/>
    <p:sldId id="265" r:id="rId8"/>
    <p:sldId id="266" r:id="rId9"/>
    <p:sldId id="267" r:id="rId10"/>
    <p:sldId id="270" r:id="rId11"/>
    <p:sldId id="272" r:id="rId12"/>
    <p:sldId id="273" r:id="rId13"/>
    <p:sldId id="274" r:id="rId14"/>
    <p:sldId id="262" r:id="rId15"/>
    <p:sldId id="271" r:id="rId16"/>
    <p:sldId id="275" r:id="rId17"/>
    <p:sldId id="277" r:id="rId18"/>
    <p:sldId id="281" r:id="rId19"/>
    <p:sldId id="278" r:id="rId20"/>
    <p:sldId id="279" r:id="rId21"/>
    <p:sldId id="276" r:id="rId22"/>
    <p:sldId id="280"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97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74" d="100"/>
          <a:sy n="74" d="100"/>
        </p:scale>
        <p:origin x="84" y="8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F96FD-BBD3-4569-A66C-DE25650B0B55}" type="datetimeFigureOut">
              <a:rPr lang="ru-RU" smtClean="0"/>
              <a:t>12.11.2018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29DA4-5A1C-48CB-915D-D5C97C34097F}" type="slidenum">
              <a:rPr lang="ru-RU" smtClean="0"/>
              <a:t>‹#›</a:t>
            </a:fld>
            <a:endParaRPr lang="ru-RU"/>
          </a:p>
        </p:txBody>
      </p:sp>
    </p:spTree>
    <p:extLst>
      <p:ext uri="{BB962C8B-B14F-4D97-AF65-F5344CB8AC3E}">
        <p14:creationId xmlns:p14="http://schemas.microsoft.com/office/powerpoint/2010/main" val="268443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24E9AB6-65A0-4561-B0D2-70C3A143AFAD}" type="slidenum">
              <a:rPr lang="ru-RU" smtClean="0"/>
              <a:t>1</a:t>
            </a:fld>
            <a:endParaRPr lang="ru-RU"/>
          </a:p>
        </p:txBody>
      </p:sp>
    </p:spTree>
    <p:extLst>
      <p:ext uri="{BB962C8B-B14F-4D97-AF65-F5344CB8AC3E}">
        <p14:creationId xmlns:p14="http://schemas.microsoft.com/office/powerpoint/2010/main" val="52953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20804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4666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385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32369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A06342-FD32-4C67-B231-5FAC448D9A91}" type="datetimeFigureOut">
              <a:rPr lang="ru-RU" smtClean="0"/>
              <a:t>12.11.2018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415780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A06342-FD32-4C67-B231-5FAC448D9A91}" type="datetimeFigureOut">
              <a:rPr lang="ru-RU" smtClean="0"/>
              <a:t>12.11.2018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285897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A06342-FD32-4C67-B231-5FAC448D9A91}" type="datetimeFigureOut">
              <a:rPr lang="ru-RU" smtClean="0"/>
              <a:t>12.11.2018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80743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A06342-FD32-4C67-B231-5FAC448D9A91}" type="datetimeFigureOut">
              <a:rPr lang="ru-RU" smtClean="0"/>
              <a:t>12.11.2018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52049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A06342-FD32-4C67-B231-5FAC448D9A91}" type="datetimeFigureOut">
              <a:rPr lang="ru-RU" smtClean="0"/>
              <a:t>12.11.2018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42922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A06342-FD32-4C67-B231-5FAC448D9A91}" type="datetimeFigureOut">
              <a:rPr lang="ru-RU" smtClean="0"/>
              <a:t>12.11.2018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282863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A06342-FD32-4C67-B231-5FAC448D9A91}" type="datetimeFigureOut">
              <a:rPr lang="ru-RU" smtClean="0"/>
              <a:t>12.11.2018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82650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06342-FD32-4C67-B231-5FAC448D9A91}" type="datetimeFigureOut">
              <a:rPr lang="ru-RU" smtClean="0"/>
              <a:t>12.11.2018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78A64-366D-457B-884D-2C2818B717CD}" type="slidenum">
              <a:rPr lang="ru-RU" smtClean="0"/>
              <a:t>‹#›</a:t>
            </a:fld>
            <a:endParaRPr lang="ru-RU"/>
          </a:p>
        </p:txBody>
      </p:sp>
    </p:spTree>
    <p:extLst>
      <p:ext uri="{BB962C8B-B14F-4D97-AF65-F5344CB8AC3E}">
        <p14:creationId xmlns:p14="http://schemas.microsoft.com/office/powerpoint/2010/main" val="339824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4993" y="902093"/>
            <a:ext cx="8330084" cy="783771"/>
          </a:xfrm>
        </p:spPr>
        <p:txBody>
          <a:bodyPr>
            <a:normAutofit/>
          </a:bodyPr>
          <a:lstStyle/>
          <a:p>
            <a:r>
              <a:rPr lang="ru-RU" sz="4000" dirty="0"/>
              <a:t>Система дистанционного обучения</a:t>
            </a:r>
          </a:p>
        </p:txBody>
      </p:sp>
      <p:sp>
        <p:nvSpPr>
          <p:cNvPr id="3" name="Текст 2"/>
          <p:cNvSpPr>
            <a:spLocks noGrp="1"/>
          </p:cNvSpPr>
          <p:nvPr>
            <p:ph type="body" idx="1"/>
          </p:nvPr>
        </p:nvSpPr>
        <p:spPr>
          <a:xfrm>
            <a:off x="2428945" y="4158977"/>
            <a:ext cx="7344159" cy="997521"/>
          </a:xfrm>
        </p:spPr>
        <p:txBody>
          <a:bodyPr>
            <a:noAutofit/>
          </a:bodyPr>
          <a:lstStyle/>
          <a:p>
            <a:r>
              <a:rPr lang="ru-RU" sz="2800" b="1" dirty="0">
                <a:solidFill>
                  <a:schemeClr val="tx1"/>
                </a:solidFill>
              </a:rPr>
              <a:t>Элемент электронного курса </a:t>
            </a:r>
            <a:r>
              <a:rPr lang="ru-RU" sz="2800" b="1" dirty="0" smtClean="0">
                <a:solidFill>
                  <a:schemeClr val="tx1"/>
                </a:solidFill>
              </a:rPr>
              <a:t>«Форум». </a:t>
            </a:r>
            <a:r>
              <a:rPr lang="ru-RU" sz="2800" b="1" dirty="0">
                <a:solidFill>
                  <a:schemeClr val="tx1"/>
                </a:solidFill>
              </a:rPr>
              <a:t/>
            </a:r>
            <a:br>
              <a:rPr lang="ru-RU" sz="2800" b="1" dirty="0">
                <a:solidFill>
                  <a:schemeClr val="tx1"/>
                </a:solidFill>
              </a:rPr>
            </a:br>
            <a:r>
              <a:rPr lang="ru-RU" sz="2800" b="1" dirty="0">
                <a:solidFill>
                  <a:schemeClr val="tx1"/>
                </a:solidFill>
              </a:rPr>
              <a:t>Возможности и особенности</a:t>
            </a:r>
            <a:r>
              <a:rPr lang="ru-RU" sz="2800" b="1" dirty="0"/>
              <a:t>. </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6352" y="2139504"/>
            <a:ext cx="6092952" cy="15543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042" y="4481524"/>
            <a:ext cx="587352" cy="482934"/>
          </a:xfrm>
          <a:prstGeom prst="rect">
            <a:avLst/>
          </a:prstGeom>
        </p:spPr>
      </p:pic>
    </p:spTree>
    <p:extLst>
      <p:ext uri="{BB962C8B-B14F-4D97-AF65-F5344CB8AC3E}">
        <p14:creationId xmlns:p14="http://schemas.microsoft.com/office/powerpoint/2010/main" val="241100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838200" y="946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smtClean="0"/>
              <a:t>3 тип «Простое обсуждение»</a:t>
            </a:r>
            <a:endParaRPr lang="ru-RU" sz="6000" b="1"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473608" y="2838797"/>
            <a:ext cx="7244783" cy="3807536"/>
          </a:xfrm>
          <a:prstGeom prst="rect">
            <a:avLst/>
          </a:prstGeom>
        </p:spPr>
      </p:pic>
      <p:sp>
        <p:nvSpPr>
          <p:cNvPr id="7" name="TextBox 6"/>
          <p:cNvSpPr txBox="1"/>
          <p:nvPr/>
        </p:nvSpPr>
        <p:spPr>
          <a:xfrm>
            <a:off x="2754232" y="1269137"/>
            <a:ext cx="6632618" cy="1569660"/>
          </a:xfrm>
          <a:prstGeom prst="rect">
            <a:avLst/>
          </a:prstGeom>
          <a:solidFill>
            <a:schemeClr val="bg1">
              <a:lumMod val="75000"/>
            </a:schemeClr>
          </a:solidFill>
        </p:spPr>
        <p:txBody>
          <a:bodyPr wrap="square" rtlCol="0">
            <a:spAutoFit/>
          </a:bodyPr>
          <a:lstStyle/>
          <a:p>
            <a:r>
              <a:rPr lang="ru-RU" dirty="0"/>
              <a:t>Тему для обсуждения задает </a:t>
            </a:r>
            <a:r>
              <a:rPr lang="ru-RU" sz="2400" b="1" dirty="0"/>
              <a:t>только учитель-создатель </a:t>
            </a:r>
            <a:r>
              <a:rPr lang="ru-RU" dirty="0"/>
              <a:t>форума при создании форума – во вступлении. При открытии форума можно только добавлять ответы. То есть другой пользователь с правами учителя тоже не сможет создать тему. Остальные участники могут обсуждать – отправляя </a:t>
            </a:r>
            <a:r>
              <a:rPr lang="ru-RU" dirty="0" smtClean="0"/>
              <a:t>ответы.</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460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97884" y="107548"/>
            <a:ext cx="11160617"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dirty="0" smtClean="0"/>
              <a:t>4 тип «Стандартное, подобно блогу»</a:t>
            </a:r>
            <a:endParaRPr lang="ru-RU" sz="6000" b="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529" y="3417802"/>
            <a:ext cx="8315325" cy="3038475"/>
          </a:xfrm>
          <a:ln>
            <a:solidFill>
              <a:schemeClr val="tx1"/>
            </a:solidFill>
          </a:ln>
        </p:spPr>
      </p:pic>
      <p:sp>
        <p:nvSpPr>
          <p:cNvPr id="6" name="TextBox 5"/>
          <p:cNvSpPr txBox="1"/>
          <p:nvPr/>
        </p:nvSpPr>
        <p:spPr>
          <a:xfrm>
            <a:off x="2810933" y="1433111"/>
            <a:ext cx="6434667" cy="1754326"/>
          </a:xfrm>
          <a:prstGeom prst="rect">
            <a:avLst/>
          </a:prstGeom>
          <a:solidFill>
            <a:schemeClr val="bg1">
              <a:lumMod val="75000"/>
            </a:schemeClr>
          </a:solidFill>
        </p:spPr>
        <p:txBody>
          <a:bodyPr wrap="square" rtlCol="0">
            <a:spAutoFit/>
          </a:bodyPr>
          <a:lstStyle/>
          <a:p>
            <a:r>
              <a:rPr lang="ru-RU" dirty="0"/>
              <a:t>Каждый может начинать новую тему. Но обсуждение </a:t>
            </a:r>
            <a:r>
              <a:rPr lang="ru-RU" dirty="0" smtClean="0"/>
              <a:t>можно увидеть, если </a:t>
            </a:r>
            <a:r>
              <a:rPr lang="ru-RU" dirty="0"/>
              <a:t>«войти» в </a:t>
            </a:r>
            <a:r>
              <a:rPr lang="ru-RU" dirty="0" smtClean="0"/>
              <a:t>обсуждение через кнопку «Обсудить эту тему». То есть каждое обсуждение </a:t>
            </a:r>
            <a:r>
              <a:rPr lang="ru-RU" dirty="0"/>
              <a:t>темы открывается в отдельном </a:t>
            </a:r>
            <a:r>
              <a:rPr lang="ru-RU" dirty="0" smtClean="0"/>
              <a:t>окне, таким образом обсуждение представляется как отдельный блог</a:t>
            </a:r>
            <a:r>
              <a:rPr lang="ru-RU" dirty="0" smtClean="0"/>
              <a:t>. В общей ленте форума ответы не отображаются, просто видно, сколько ответов поступило</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143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97884" y="107548"/>
            <a:ext cx="11160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dirty="0"/>
              <a:t>5</a:t>
            </a:r>
            <a:r>
              <a:rPr lang="ru-RU" sz="6000" b="1" dirty="0" smtClean="0"/>
              <a:t> тип «Вопрос - ответ»</a:t>
            </a:r>
            <a:endParaRPr lang="ru-RU" sz="6000" b="1" dirty="0"/>
          </a:p>
        </p:txBody>
      </p:sp>
      <p:sp>
        <p:nvSpPr>
          <p:cNvPr id="6" name="TextBox 5"/>
          <p:cNvSpPr txBox="1"/>
          <p:nvPr/>
        </p:nvSpPr>
        <p:spPr>
          <a:xfrm>
            <a:off x="3013659" y="1175533"/>
            <a:ext cx="6632618" cy="1477328"/>
          </a:xfrm>
          <a:prstGeom prst="rect">
            <a:avLst/>
          </a:prstGeom>
          <a:solidFill>
            <a:schemeClr val="bg1">
              <a:lumMod val="75000"/>
            </a:schemeClr>
          </a:solidFill>
        </p:spPr>
        <p:txBody>
          <a:bodyPr wrap="square" rtlCol="0">
            <a:spAutoFit/>
          </a:bodyPr>
          <a:lstStyle/>
          <a:p>
            <a:r>
              <a:rPr lang="ru-RU" dirty="0"/>
              <a:t>Вопрос задает только учитель. Ученик не может увидеть другие </a:t>
            </a:r>
            <a:r>
              <a:rPr lang="ru-RU" dirty="0" smtClean="0"/>
              <a:t>ответы пока сам не ответит. После внесения ответа, он увидит </a:t>
            </a:r>
            <a:r>
              <a:rPr lang="ru-RU" dirty="0"/>
              <a:t>вопрос и свой ответ. Учитель видит все </a:t>
            </a:r>
            <a:r>
              <a:rPr lang="ru-RU" dirty="0" smtClean="0"/>
              <a:t>сообщения.</a:t>
            </a:r>
          </a:p>
          <a:p>
            <a:r>
              <a:rPr lang="ru-RU" dirty="0" smtClean="0"/>
              <a:t>По </a:t>
            </a:r>
            <a:r>
              <a:rPr lang="ru-RU" dirty="0"/>
              <a:t>прошествии времени – все ответы становятся </a:t>
            </a:r>
            <a:r>
              <a:rPr lang="ru-RU" dirty="0" smtClean="0"/>
              <a:t>видны всем участникам форума</a:t>
            </a:r>
            <a:endParaRPr lang="ru-RU"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72879" y="2652861"/>
            <a:ext cx="8810625" cy="4171950"/>
          </a:xfrm>
          <a:prstGeom prst="rect">
            <a:avLst/>
          </a:prstGeom>
        </p:spPr>
      </p:pic>
    </p:spTree>
    <p:extLst>
      <p:ext uri="{BB962C8B-B14F-4D97-AF65-F5344CB8AC3E}">
        <p14:creationId xmlns:p14="http://schemas.microsoft.com/office/powerpoint/2010/main" val="2197296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97884" y="107548"/>
            <a:ext cx="11160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dirty="0"/>
              <a:t>5</a:t>
            </a:r>
            <a:r>
              <a:rPr lang="ru-RU" sz="6000" b="1" dirty="0" smtClean="0"/>
              <a:t> тип «Вопрос - ответ»</a:t>
            </a:r>
            <a:endParaRPr lang="ru-RU" sz="6000" b="1" dirty="0"/>
          </a:p>
        </p:txBody>
      </p:sp>
      <p:sp>
        <p:nvSpPr>
          <p:cNvPr id="7" name="TextBox 6"/>
          <p:cNvSpPr txBox="1"/>
          <p:nvPr/>
        </p:nvSpPr>
        <p:spPr>
          <a:xfrm>
            <a:off x="2761883" y="1662570"/>
            <a:ext cx="6632618" cy="646331"/>
          </a:xfrm>
          <a:prstGeom prst="rect">
            <a:avLst/>
          </a:prstGeom>
          <a:solidFill>
            <a:schemeClr val="bg1">
              <a:lumMod val="75000"/>
            </a:schemeClr>
          </a:solidFill>
        </p:spPr>
        <p:txBody>
          <a:bodyPr wrap="square" rtlCol="0">
            <a:spAutoFit/>
          </a:bodyPr>
          <a:lstStyle/>
          <a:p>
            <a:r>
              <a:rPr lang="ru-RU" dirty="0" smtClean="0"/>
              <a:t>Пока ученик не ответит на вопрос – другие сообщения и их авторы будут скрыты</a:t>
            </a:r>
            <a:endParaRPr lang="ru-RU" dirty="0"/>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72166" y="2308901"/>
            <a:ext cx="9212051" cy="4431243"/>
          </a:xfrm>
        </p:spPr>
      </p:pic>
    </p:spTree>
    <p:extLst>
      <p:ext uri="{BB962C8B-B14F-4D97-AF65-F5344CB8AC3E}">
        <p14:creationId xmlns:p14="http://schemas.microsoft.com/office/powerpoint/2010/main" val="3014940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6390" y="1115261"/>
            <a:ext cx="9386105" cy="2387600"/>
          </a:xfrm>
        </p:spPr>
        <p:txBody>
          <a:bodyPr>
            <a:normAutofit/>
          </a:bodyPr>
          <a:lstStyle/>
          <a:p>
            <a:r>
              <a:rPr lang="ru-RU" b="1" dirty="0" smtClean="0"/>
              <a:t>Настройка/редактирование форумов</a:t>
            </a:r>
            <a:endParaRPr lang="ru-RU" b="1"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 y="3502861"/>
            <a:ext cx="12192000" cy="2523104"/>
          </a:xfrm>
          <a:prstGeom prst="rect">
            <a:avLst/>
          </a:prstGeom>
        </p:spPr>
      </p:pic>
    </p:spTree>
    <p:extLst>
      <p:ext uri="{BB962C8B-B14F-4D97-AF65-F5344CB8AC3E}">
        <p14:creationId xmlns:p14="http://schemas.microsoft.com/office/powerpoint/2010/main" val="109714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654" y="133307"/>
            <a:ext cx="10515600" cy="806852"/>
          </a:xfrm>
        </p:spPr>
        <p:txBody>
          <a:bodyPr/>
          <a:lstStyle/>
          <a:p>
            <a:r>
              <a:rPr lang="ru-RU" dirty="0" smtClean="0"/>
              <a:t>Блок «Общее»</a:t>
            </a:r>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82652" y="0"/>
            <a:ext cx="10925175" cy="6657975"/>
          </a:xfrm>
          <a:prstGeom prst="rect">
            <a:avLst/>
          </a:prstGeom>
        </p:spPr>
      </p:pic>
      <p:pic>
        <p:nvPicPr>
          <p:cNvPr id="9" name="Рисунок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67532" y="390283"/>
            <a:ext cx="3994665" cy="4830758"/>
          </a:xfrm>
          <a:prstGeom prst="rect">
            <a:avLst/>
          </a:prstGeom>
        </p:spPr>
      </p:pic>
    </p:spTree>
    <p:extLst>
      <p:ext uri="{BB962C8B-B14F-4D97-AF65-F5344CB8AC3E}">
        <p14:creationId xmlns:p14="http://schemas.microsoft.com/office/powerpoint/2010/main" val="195485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Блокировка </a:t>
            </a:r>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446940" y="571634"/>
            <a:ext cx="4381500" cy="1619250"/>
          </a:xfrm>
          <a:prstGeom prst="rect">
            <a:avLst/>
          </a:prstGeom>
        </p:spPr>
      </p:pic>
      <p:pic>
        <p:nvPicPr>
          <p:cNvPr id="7" name="Рисунок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574920" y="1555288"/>
            <a:ext cx="6972100" cy="4602221"/>
          </a:xfrm>
          <a:prstGeom prst="rect">
            <a:avLst/>
          </a:prstGeom>
        </p:spPr>
      </p:pic>
    </p:spTree>
    <p:extLst>
      <p:ext uri="{BB962C8B-B14F-4D97-AF65-F5344CB8AC3E}">
        <p14:creationId xmlns:p14="http://schemas.microsoft.com/office/powerpoint/2010/main" val="859603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684" y="0"/>
            <a:ext cx="10515600" cy="1325563"/>
          </a:xfrm>
        </p:spPr>
        <p:txBody>
          <a:bodyPr/>
          <a:lstStyle/>
          <a:p>
            <a:r>
              <a:rPr lang="ru-RU" dirty="0" smtClean="0"/>
              <a:t>Ограничение доступа и отслеживание</a:t>
            </a:r>
            <a:endParaRPr lang="ru-RU" dirty="0"/>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9546" y="1430762"/>
            <a:ext cx="7829550" cy="4743450"/>
          </a:xfrm>
          <a:prstGeom prst="rect">
            <a:avLst/>
          </a:prstGeom>
        </p:spPr>
      </p:pic>
      <p:pic>
        <p:nvPicPr>
          <p:cNvPr id="7" name="Рисунок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8417349" y="1044396"/>
            <a:ext cx="3419475" cy="4305300"/>
          </a:xfrm>
          <a:prstGeom prst="rect">
            <a:avLst/>
          </a:prstGeom>
        </p:spPr>
      </p:pic>
    </p:spTree>
    <p:extLst>
      <p:ext uri="{BB962C8B-B14F-4D97-AF65-F5344CB8AC3E}">
        <p14:creationId xmlns:p14="http://schemas.microsoft.com/office/powerpoint/2010/main" val="4283047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684" y="0"/>
            <a:ext cx="10515600" cy="1325563"/>
          </a:xfrm>
        </p:spPr>
        <p:txBody>
          <a:bodyPr/>
          <a:lstStyle/>
          <a:p>
            <a:r>
              <a:rPr lang="ru-RU" dirty="0" smtClean="0"/>
              <a:t>Ограничение доступа и отслеживание</a:t>
            </a:r>
            <a:endParaRPr lang="ru-RU"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132693" y="1135910"/>
            <a:ext cx="7823581" cy="5403337"/>
          </a:xfrm>
          <a:prstGeom prst="rect">
            <a:avLst/>
          </a:prstGeom>
        </p:spPr>
      </p:pic>
    </p:spTree>
    <p:extLst>
      <p:ext uri="{BB962C8B-B14F-4D97-AF65-F5344CB8AC3E}">
        <p14:creationId xmlns:p14="http://schemas.microsoft.com/office/powerpoint/2010/main" val="1617163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730" y="1439258"/>
            <a:ext cx="9902537" cy="5141846"/>
          </a:xfrm>
          <a:ln>
            <a:solidFill>
              <a:schemeClr val="bg2">
                <a:lumMod val="50000"/>
              </a:schemeClr>
            </a:solidFill>
          </a:ln>
        </p:spPr>
      </p:pic>
      <p:sp>
        <p:nvSpPr>
          <p:cNvPr id="4" name="Заголовок 3"/>
          <p:cNvSpPr txBox="1">
            <a:spLocks/>
          </p:cNvSpPr>
          <p:nvPr/>
        </p:nvSpPr>
        <p:spPr>
          <a:xfrm>
            <a:off x="1402947" y="200861"/>
            <a:ext cx="9386105" cy="1009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t>Управление сообщениями в форуме</a:t>
            </a:r>
            <a:endParaRPr lang="ru-RU" b="1" dirty="0"/>
          </a:p>
        </p:txBody>
      </p:sp>
    </p:spTree>
    <p:extLst>
      <p:ext uri="{BB962C8B-B14F-4D97-AF65-F5344CB8AC3E}">
        <p14:creationId xmlns:p14="http://schemas.microsoft.com/office/powerpoint/2010/main" val="329303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семинара</a:t>
            </a:r>
            <a:endParaRPr lang="ru-RU" dirty="0"/>
          </a:p>
        </p:txBody>
      </p:sp>
      <p:sp>
        <p:nvSpPr>
          <p:cNvPr id="3" name="Объект 2"/>
          <p:cNvSpPr>
            <a:spLocks noGrp="1"/>
          </p:cNvSpPr>
          <p:nvPr>
            <p:ph idx="1"/>
          </p:nvPr>
        </p:nvSpPr>
        <p:spPr/>
        <p:txBody>
          <a:bodyPr>
            <a:normAutofit/>
          </a:bodyPr>
          <a:lstStyle/>
          <a:p>
            <a:r>
              <a:rPr lang="ru-RU" sz="3600" dirty="0" smtClean="0"/>
              <a:t>Типы форумов</a:t>
            </a:r>
            <a:endParaRPr lang="ru-RU" sz="3600" dirty="0"/>
          </a:p>
          <a:p>
            <a:r>
              <a:rPr lang="ru-RU" sz="3600" dirty="0" smtClean="0"/>
              <a:t>Настройка/редактирование/ форумов</a:t>
            </a:r>
            <a:endParaRPr lang="ru-RU" sz="3600" dirty="0"/>
          </a:p>
          <a:p>
            <a:r>
              <a:rPr lang="ru-RU" sz="3600" dirty="0" smtClean="0"/>
              <a:t>Управление сообщениями в форуме</a:t>
            </a:r>
            <a:endParaRPr lang="ru-RU" sz="3600" dirty="0"/>
          </a:p>
          <a:p>
            <a:r>
              <a:rPr lang="ru-RU" sz="3600" dirty="0" smtClean="0"/>
              <a:t>Оценивание</a:t>
            </a:r>
            <a:endParaRPr lang="ru-RU" sz="3600" dirty="0"/>
          </a:p>
          <a:p>
            <a:endParaRPr lang="ru-RU" sz="3600" dirty="0"/>
          </a:p>
        </p:txBody>
      </p:sp>
    </p:spTree>
    <p:extLst>
      <p:ext uri="{BB962C8B-B14F-4D97-AF65-F5344CB8AC3E}">
        <p14:creationId xmlns:p14="http://schemas.microsoft.com/office/powerpoint/2010/main" val="1183826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b="1" dirty="0" smtClean="0"/>
              <a:t>Оценивание </a:t>
            </a:r>
            <a:endParaRPr lang="ru-RU" sz="6000" b="1" dirty="0"/>
          </a:p>
        </p:txBody>
      </p:sp>
      <p:sp>
        <p:nvSpPr>
          <p:cNvPr id="3" name="Объект 2"/>
          <p:cNvSpPr>
            <a:spLocks noGrp="1"/>
          </p:cNvSpPr>
          <p:nvPr>
            <p:ph idx="1"/>
          </p:nvPr>
        </p:nvSpPr>
        <p:spPr>
          <a:xfrm>
            <a:off x="838200" y="1555168"/>
            <a:ext cx="10515600" cy="4935783"/>
          </a:xfrm>
        </p:spPr>
        <p:txBody>
          <a:bodyPr>
            <a:normAutofit fontScale="92500" lnSpcReduction="20000"/>
          </a:bodyPr>
          <a:lstStyle/>
          <a:p>
            <a:r>
              <a:rPr lang="ru-RU" dirty="0" smtClean="0"/>
              <a:t>Форум </a:t>
            </a:r>
            <a:r>
              <a:rPr lang="ru-RU" dirty="0"/>
              <a:t>можно настроить как оцениваемый. Для этого нужно выбрать в настройках в блоке </a:t>
            </a:r>
            <a:r>
              <a:rPr lang="ru-RU" dirty="0" smtClean="0"/>
              <a:t>«Оценивание» </a:t>
            </a:r>
            <a:r>
              <a:rPr lang="ru-RU" dirty="0"/>
              <a:t>– методы расчета (</a:t>
            </a:r>
            <a:r>
              <a:rPr lang="ru-RU" i="1" dirty="0"/>
              <a:t>максимальная оценка, минимальная, сумма, количество оценок или среднее</a:t>
            </a:r>
            <a:r>
              <a:rPr lang="ru-RU" dirty="0"/>
              <a:t>) а также шкалу. Можно установить временные ограничения. Ученики оценки друг друга не видят. Оценивается каждое сообщение. 100% оценка будет только если ученик ответил на всех темах хотя бы по 1 разу и получил </a:t>
            </a:r>
            <a:r>
              <a:rPr lang="ru-RU" dirty="0" smtClean="0"/>
              <a:t>оценки</a:t>
            </a:r>
            <a:r>
              <a:rPr lang="ru-RU" dirty="0"/>
              <a:t>. </a:t>
            </a:r>
            <a:r>
              <a:rPr lang="ru-RU" dirty="0" smtClean="0"/>
              <a:t>Всё зависит от настроек, если учитывается максимальный балл, то в журнал идет максимальный, если средний, то </a:t>
            </a:r>
            <a:r>
              <a:rPr lang="ru-RU" dirty="0" smtClean="0"/>
              <a:t>система высчитывает средний. </a:t>
            </a:r>
            <a:r>
              <a:rPr lang="ru-RU" dirty="0" smtClean="0"/>
              <a:t>Так </a:t>
            </a:r>
            <a:r>
              <a:rPr lang="ru-RU" dirty="0"/>
              <a:t>же % зависит от балла. Если 1 из 3 – 33,3%. </a:t>
            </a:r>
          </a:p>
          <a:p>
            <a:r>
              <a:rPr lang="ru-RU" dirty="0"/>
              <a:t>Другой пользователь с правами учителя так же может выставлять оценки. Учителя могут видеть кто и </a:t>
            </a:r>
            <a:r>
              <a:rPr lang="ru-RU" dirty="0" smtClean="0"/>
              <a:t>когда поставил </a:t>
            </a:r>
            <a:r>
              <a:rPr lang="ru-RU" dirty="0"/>
              <a:t>оценки ученику, а ученики этого не видят. Но они увидят </a:t>
            </a:r>
            <a:r>
              <a:rPr lang="ru-RU" dirty="0" smtClean="0"/>
              <a:t>сколько человек  оценивали </a:t>
            </a:r>
            <a:r>
              <a:rPr lang="ru-RU" dirty="0"/>
              <a:t>и свои </a:t>
            </a:r>
            <a:r>
              <a:rPr lang="ru-RU" dirty="0" smtClean="0"/>
              <a:t>баллы.</a:t>
            </a:r>
          </a:p>
          <a:p>
            <a:r>
              <a:rPr lang="ru-RU" dirty="0" smtClean="0"/>
              <a:t>Все оценки будут отображены в журнале курса</a:t>
            </a:r>
            <a:endParaRPr lang="ru-RU" dirty="0"/>
          </a:p>
          <a:p>
            <a:endParaRPr lang="ru-RU" dirty="0"/>
          </a:p>
        </p:txBody>
      </p:sp>
    </p:spTree>
    <p:extLst>
      <p:ext uri="{BB962C8B-B14F-4D97-AF65-F5344CB8AC3E}">
        <p14:creationId xmlns:p14="http://schemas.microsoft.com/office/powerpoint/2010/main" val="75626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t>Оценивание </a:t>
            </a:r>
            <a:endParaRPr lang="ru-RU" sz="6000" b="1"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8" y="1690688"/>
            <a:ext cx="9372600" cy="452437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441" y="94176"/>
            <a:ext cx="5520868" cy="378310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358" y="4148227"/>
            <a:ext cx="4055442" cy="2374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547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660" y="0"/>
            <a:ext cx="10515600" cy="1325563"/>
          </a:xfrm>
        </p:spPr>
        <p:txBody>
          <a:bodyPr/>
          <a:lstStyle/>
          <a:p>
            <a:r>
              <a:rPr lang="ru-RU" dirty="0" smtClean="0"/>
              <a:t>Оценивание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60" y="943869"/>
            <a:ext cx="7314522" cy="4993447"/>
          </a:xfr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3927" r="16231"/>
          <a:stretch/>
        </p:blipFill>
        <p:spPr>
          <a:xfrm>
            <a:off x="5975796" y="5284853"/>
            <a:ext cx="5924283" cy="1304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462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55313"/>
            <a:ext cx="10515600" cy="5138670"/>
          </a:xfrm>
        </p:spPr>
        <p:txBody>
          <a:bodyPr>
            <a:normAutofit fontScale="92500" lnSpcReduction="20000"/>
          </a:bodyPr>
          <a:lstStyle/>
          <a:p>
            <a:r>
              <a:rPr lang="ru-RU" i="1" dirty="0" smtClean="0"/>
              <a:t>Форум - слово, имеющее римские корни, именно так в Древнем Риме называлась центральная городская площадь, на которой собиралось все взрослое население города и обсуждало какие-либо насущные общественные вопросы.</a:t>
            </a:r>
          </a:p>
          <a:p>
            <a:r>
              <a:rPr lang="ru-RU" dirty="0" smtClean="0"/>
              <a:t>С развитием технологий это слово было заимствовано для названия одного из наиболее действенных и удобных способов обмена необходимой информацией в сети Интернет. Причем, важность форума на первых этапах развития Интернета была весьма высокой, так как, зачастую, это был единственный способ получения помощи во Всемирной Паутине. Однако, поскольку развитие не стоит на месте, постепенно появились сервисы, которые были более простыми в использовании.</a:t>
            </a:r>
          </a:p>
          <a:p>
            <a:r>
              <a:rPr lang="ru-RU" i="1" dirty="0"/>
              <a:t>В системе </a:t>
            </a:r>
            <a:r>
              <a:rPr lang="en-US" i="1" dirty="0"/>
              <a:t>Moodle </a:t>
            </a:r>
            <a:r>
              <a:rPr lang="ru-RU" i="1" dirty="0"/>
              <a:t>Форум может использоваться как для дискуссий, так и для организации любой другой учебной деятельности. (оцениваемые/неоцениваемые эссе, рассуждения, работа над проектами, групповые работы, ответы на вопросы учителя/друг друга, виртуальная выставка, обмен мнениями…)</a:t>
            </a:r>
          </a:p>
        </p:txBody>
      </p:sp>
      <p:sp>
        <p:nvSpPr>
          <p:cNvPr id="5" name="Заголовок 4"/>
          <p:cNvSpPr>
            <a:spLocks noGrp="1"/>
          </p:cNvSpPr>
          <p:nvPr>
            <p:ph type="title"/>
          </p:nvPr>
        </p:nvSpPr>
        <p:spPr>
          <a:xfrm>
            <a:off x="838200" y="338595"/>
            <a:ext cx="10515600" cy="1325563"/>
          </a:xfrm>
        </p:spPr>
        <p:txBody>
          <a:bodyPr>
            <a:normAutofit/>
          </a:bodyPr>
          <a:lstStyle/>
          <a:p>
            <a:pPr algn="ctr"/>
            <a:r>
              <a:rPr lang="ru-RU" sz="6000" b="1" dirty="0" smtClean="0"/>
              <a:t>Форум</a:t>
            </a:r>
            <a:endParaRPr lang="ru-RU" sz="6000" b="1" dirty="0"/>
          </a:p>
        </p:txBody>
      </p:sp>
    </p:spTree>
    <p:extLst>
      <p:ext uri="{BB962C8B-B14F-4D97-AF65-F5344CB8AC3E}">
        <p14:creationId xmlns:p14="http://schemas.microsoft.com/office/powerpoint/2010/main" val="326631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72573" y="0"/>
            <a:ext cx="8246853" cy="1803042"/>
          </a:xfrm>
        </p:spPr>
        <p:txBody>
          <a:bodyPr>
            <a:normAutofit/>
          </a:bodyPr>
          <a:lstStyle/>
          <a:p>
            <a:r>
              <a:rPr lang="ru-RU" b="1" dirty="0" smtClean="0"/>
              <a:t>Типы форумов</a:t>
            </a:r>
            <a:endParaRPr lang="ru-RU" b="1" dirty="0"/>
          </a:p>
        </p:txBody>
      </p:sp>
      <p:sp>
        <p:nvSpPr>
          <p:cNvPr id="9" name="TextBox 8"/>
          <p:cNvSpPr txBox="1"/>
          <p:nvPr/>
        </p:nvSpPr>
        <p:spPr>
          <a:xfrm>
            <a:off x="734096" y="412124"/>
            <a:ext cx="9461501" cy="369332"/>
          </a:xfrm>
          <a:prstGeom prst="rect">
            <a:avLst/>
          </a:prstGeom>
          <a:noFill/>
        </p:spPr>
        <p:txBody>
          <a:bodyPr wrap="none" rtlCol="0">
            <a:spAutoFit/>
          </a:bodyPr>
          <a:lstStyle/>
          <a:p>
            <a:r>
              <a:rPr lang="ru-RU" dirty="0" smtClean="0"/>
              <a:t>В зависимости от целей организации той или иной деятельности можно использовать разные:</a:t>
            </a:r>
            <a:endParaRPr lang="ru-RU"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 y="2215166"/>
            <a:ext cx="12192000" cy="2936384"/>
          </a:xfrm>
          <a:prstGeom prst="rect">
            <a:avLst/>
          </a:prstGeom>
        </p:spPr>
      </p:pic>
    </p:spTree>
    <p:extLst>
      <p:ext uri="{BB962C8B-B14F-4D97-AF65-F5344CB8AC3E}">
        <p14:creationId xmlns:p14="http://schemas.microsoft.com/office/powerpoint/2010/main" val="143028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4669"/>
            <a:ext cx="10515600" cy="1325563"/>
          </a:xfrm>
        </p:spPr>
        <p:txBody>
          <a:bodyPr>
            <a:normAutofit/>
          </a:bodyPr>
          <a:lstStyle/>
          <a:p>
            <a:pPr algn="ctr"/>
            <a:r>
              <a:rPr lang="ru-RU" sz="6000" b="1" dirty="0" smtClean="0"/>
              <a:t>5 типов форума</a:t>
            </a:r>
            <a:endParaRPr lang="ru-RU" sz="6000" b="1"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425" y="1205639"/>
            <a:ext cx="7208546" cy="5500360"/>
          </a:xfrm>
        </p:spPr>
      </p:pic>
    </p:spTree>
    <p:extLst>
      <p:ext uri="{BB962C8B-B14F-4D97-AF65-F5344CB8AC3E}">
        <p14:creationId xmlns:p14="http://schemas.microsoft.com/office/powerpoint/2010/main" val="322625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88089"/>
            <a:ext cx="10515600" cy="1325563"/>
          </a:xfrm>
        </p:spPr>
        <p:txBody>
          <a:bodyPr>
            <a:normAutofit/>
          </a:bodyPr>
          <a:lstStyle/>
          <a:p>
            <a:pPr algn="ctr"/>
            <a:r>
              <a:rPr lang="ru-RU" sz="6000" b="1" dirty="0" smtClean="0"/>
              <a:t>Выбор типа форума</a:t>
            </a:r>
            <a:endParaRPr lang="ru-RU" sz="6000" b="1" dirty="0"/>
          </a:p>
        </p:txBody>
      </p:sp>
      <p:sp>
        <p:nvSpPr>
          <p:cNvPr id="6" name="Прямоугольник 5"/>
          <p:cNvSpPr/>
          <p:nvPr/>
        </p:nvSpPr>
        <p:spPr>
          <a:xfrm>
            <a:off x="995364" y="1160557"/>
            <a:ext cx="10201270" cy="1018164"/>
          </a:xfrm>
          <a:prstGeom prst="rect">
            <a:avLst/>
          </a:prstGeom>
          <a:solidFill>
            <a:schemeClr val="bg1">
              <a:lumMod val="75000"/>
            </a:schemeClr>
          </a:solidFill>
        </p:spPr>
        <p:txBody>
          <a:bodyPr wrap="square">
            <a:spAutoFit/>
          </a:bodyPr>
          <a:lstStyle/>
          <a:p>
            <a:pPr>
              <a:lnSpc>
                <a:spcPct val="107000"/>
              </a:lnSpc>
              <a:spcAft>
                <a:spcPts val="8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Тип форума устанавливается при его добавлении в электронный курс. Также в начальных настройках можно задать общую тему, вступление для всех обсуждений или сценарий…</a:t>
            </a:r>
          </a:p>
          <a:p>
            <a:pPr>
              <a:lnSpc>
                <a:spcPct val="107000"/>
              </a:lnSpc>
              <a:spcAft>
                <a:spcPts val="800"/>
              </a:spcAft>
            </a:pPr>
            <a:r>
              <a:rPr lang="ru-RU" sz="1400" dirty="0" smtClean="0">
                <a:latin typeface="Calibri" panose="020F0502020204030204" pitchFamily="34" charset="0"/>
                <a:ea typeface="Calibri" panose="020F0502020204030204" pitchFamily="34" charset="0"/>
                <a:cs typeface="Times New Roman" panose="02020603050405020304" pitchFamily="18" charset="0"/>
              </a:rPr>
              <a:t>Тип форума можно менять в любое время в настройках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34393" y="2178721"/>
            <a:ext cx="8923211" cy="4351338"/>
          </a:xfrm>
        </p:spPr>
      </p:pic>
    </p:spTree>
    <p:extLst>
      <p:ext uri="{BB962C8B-B14F-4D97-AF65-F5344CB8AC3E}">
        <p14:creationId xmlns:p14="http://schemas.microsoft.com/office/powerpoint/2010/main" val="397585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262" y="223458"/>
            <a:ext cx="10515600" cy="1325563"/>
          </a:xfrm>
        </p:spPr>
        <p:txBody>
          <a:bodyPr>
            <a:normAutofit/>
          </a:bodyPr>
          <a:lstStyle/>
          <a:p>
            <a:pPr algn="ctr"/>
            <a:r>
              <a:rPr lang="ru-RU" sz="6000" b="1" dirty="0" smtClean="0"/>
              <a:t>1 тип «Стандартный форум»</a:t>
            </a:r>
            <a:endParaRPr lang="ru-RU" sz="6000" b="1"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982"/>
          <a:stretch/>
        </p:blipFill>
        <p:spPr>
          <a:xfrm>
            <a:off x="340887" y="2047765"/>
            <a:ext cx="5314950" cy="2339059"/>
          </a:xfrm>
        </p:spPr>
      </p:pic>
      <p:sp>
        <p:nvSpPr>
          <p:cNvPr id="7" name="Прямоугольник 6"/>
          <p:cNvSpPr/>
          <p:nvPr/>
        </p:nvSpPr>
        <p:spPr>
          <a:xfrm>
            <a:off x="5997261" y="1362234"/>
            <a:ext cx="6096000" cy="1574149"/>
          </a:xfrm>
          <a:prstGeom prst="rect">
            <a:avLst/>
          </a:prstGeom>
          <a:solidFill>
            <a:schemeClr val="bg1">
              <a:lumMod val="75000"/>
            </a:schemeClr>
          </a:solidFill>
        </p:spPr>
        <p:txBody>
          <a:bodyPr>
            <a:spAutoFit/>
          </a:bodyPr>
          <a:lstStyle/>
          <a:p>
            <a:pPr>
              <a:lnSpc>
                <a:spcPct val="107000"/>
              </a:lnSpc>
              <a:spcAft>
                <a:spcPts val="800"/>
              </a:spcAft>
            </a:pPr>
            <a:r>
              <a:rPr lang="ru-RU" dirty="0" smtClean="0">
                <a:latin typeface="Calibri" panose="020F0502020204030204" pitchFamily="34" charset="0"/>
                <a:ea typeface="Calibri" panose="020F0502020204030204" pitchFamily="34" charset="0"/>
                <a:cs typeface="Times New Roman" panose="02020603050405020304" pitchFamily="18" charset="0"/>
              </a:rPr>
              <a:t>Это ф</a:t>
            </a:r>
            <a:r>
              <a:rPr lang="ru-RU" dirty="0" smtClean="0">
                <a:effectLst/>
                <a:latin typeface="Calibri" panose="020F0502020204030204" pitchFamily="34" charset="0"/>
                <a:ea typeface="Calibri" panose="020F0502020204030204" pitchFamily="34" charset="0"/>
                <a:cs typeface="Times New Roman" panose="02020603050405020304" pitchFamily="18" charset="0"/>
              </a:rPr>
              <a:t>орум общение, где каждый может начать новую тему и вложить к сообщению файл. Учитель может «отделить» любой ответ в отдельную тему, редактировать и удалять темы. Ученики ответы учителя и друг друга «видят» и могут добавлять ответы, редактировать свои сообщения.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b="4437"/>
          <a:stretch/>
        </p:blipFill>
        <p:spPr>
          <a:xfrm>
            <a:off x="2842392" y="3037449"/>
            <a:ext cx="9349608" cy="3696237"/>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b="30473"/>
          <a:stretch/>
        </p:blipFill>
        <p:spPr>
          <a:xfrm>
            <a:off x="359937" y="1125416"/>
            <a:ext cx="2638425" cy="933763"/>
          </a:xfrm>
          <a:prstGeom prst="rect">
            <a:avLst/>
          </a:prstGeom>
        </p:spPr>
      </p:pic>
    </p:spTree>
    <p:extLst>
      <p:ext uri="{BB962C8B-B14F-4D97-AF65-F5344CB8AC3E}">
        <p14:creationId xmlns:p14="http://schemas.microsoft.com/office/powerpoint/2010/main" val="3291842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42829" y="191027"/>
            <a:ext cx="9274658" cy="6407189"/>
          </a:xfrm>
          <a:prstGeom prst="rect">
            <a:avLst/>
          </a:prstGeom>
        </p:spPr>
      </p:pic>
      <p:sp>
        <p:nvSpPr>
          <p:cNvPr id="5" name="Прямоугольник 4"/>
          <p:cNvSpPr/>
          <p:nvPr/>
        </p:nvSpPr>
        <p:spPr>
          <a:xfrm>
            <a:off x="6297769" y="505109"/>
            <a:ext cx="5589430" cy="2372060"/>
          </a:xfrm>
          <a:prstGeom prst="rect">
            <a:avLst/>
          </a:prstGeom>
          <a:solidFill>
            <a:schemeClr val="bg1">
              <a:lumMod val="75000"/>
            </a:schemeClr>
          </a:solidFill>
        </p:spPr>
        <p:txBody>
          <a:bodyPr wrap="square">
            <a:spAutoFit/>
          </a:bodyPr>
          <a:lstStyle/>
          <a:p>
            <a:pPr>
              <a:lnSpc>
                <a:spcPct val="107000"/>
              </a:lnSpc>
              <a:spcAft>
                <a:spcPts val="8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Для добавления темы для обсуждения применяем кнопку:</a:t>
            </a:r>
          </a:p>
          <a:p>
            <a:pPr>
              <a:lnSpc>
                <a:spcPct val="107000"/>
              </a:lnSpc>
              <a:spcAft>
                <a:spcPts val="800"/>
              </a:spcAft>
            </a:pPr>
            <a:r>
              <a:rPr lang="ru-RU" dirty="0" smtClean="0">
                <a:latin typeface="Calibri" panose="020F0502020204030204" pitchFamily="34" charset="0"/>
                <a:ea typeface="Calibri" panose="020F0502020204030204" pitchFamily="34" charset="0"/>
                <a:cs typeface="Times New Roman" panose="02020603050405020304" pitchFamily="18" charset="0"/>
              </a:rPr>
              <a:t>Обозначаем саму тему в первом поле «Тема*», в поле «Сообщение*» как можно подробно и точно раскрываем содержание темы;</a:t>
            </a:r>
          </a:p>
          <a:p>
            <a:pPr>
              <a:lnSpc>
                <a:spcPct val="107000"/>
              </a:lnSpc>
              <a:spcAft>
                <a:spcPts val="800"/>
              </a:spcAft>
            </a:pPr>
            <a:r>
              <a:rPr lang="ru-RU" u="sng" dirty="0" smtClean="0">
                <a:latin typeface="Calibri" panose="020F0502020204030204" pitchFamily="34" charset="0"/>
                <a:ea typeface="Calibri" panose="020F0502020204030204" pitchFamily="34" charset="0"/>
                <a:cs typeface="Times New Roman" panose="02020603050405020304" pitchFamily="18" charset="0"/>
              </a:rPr>
              <a:t>При</a:t>
            </a:r>
            <a:r>
              <a:rPr lang="ru-RU" dirty="0" smtClean="0">
                <a:latin typeface="Calibri" panose="020F0502020204030204" pitchFamily="34" charset="0"/>
                <a:ea typeface="Calibri" panose="020F0502020204030204" pitchFamily="34" charset="0"/>
                <a:cs typeface="Times New Roman" panose="02020603050405020304" pitchFamily="18" charset="0"/>
              </a:rPr>
              <a:t> </a:t>
            </a:r>
            <a:r>
              <a:rPr lang="ru-RU" u="sng" dirty="0" smtClean="0">
                <a:latin typeface="Calibri" panose="020F0502020204030204" pitchFamily="34" charset="0"/>
                <a:ea typeface="Calibri" panose="020F0502020204030204" pitchFamily="34" charset="0"/>
                <a:cs typeface="Times New Roman" panose="02020603050405020304" pitchFamily="18" charset="0"/>
              </a:rPr>
              <a:t>необходимости</a:t>
            </a:r>
            <a:r>
              <a:rPr lang="ru-RU" dirty="0" smtClean="0">
                <a:latin typeface="Calibri" panose="020F0502020204030204" pitchFamily="34" charset="0"/>
                <a:ea typeface="Calibri" panose="020F0502020204030204" pitchFamily="34" charset="0"/>
                <a:cs typeface="Times New Roman" panose="02020603050405020304" pitchFamily="18" charset="0"/>
              </a:rPr>
              <a:t>, прикрепляем файл и нажимаем «Отправить в форум»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6371" t="45660" r="23827" b="37079"/>
          <a:stretch/>
        </p:blipFill>
        <p:spPr>
          <a:xfrm>
            <a:off x="7250805" y="911996"/>
            <a:ext cx="1841679" cy="231819"/>
          </a:xfrm>
          <a:prstGeom prst="rect">
            <a:avLst/>
          </a:prstGeom>
        </p:spPr>
      </p:pic>
    </p:spTree>
    <p:extLst>
      <p:ext uri="{BB962C8B-B14F-4D97-AF65-F5344CB8AC3E}">
        <p14:creationId xmlns:p14="http://schemas.microsoft.com/office/powerpoint/2010/main" val="186888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4" y="365125"/>
            <a:ext cx="12011696" cy="1325563"/>
          </a:xfrm>
        </p:spPr>
        <p:txBody>
          <a:bodyPr>
            <a:noAutofit/>
          </a:bodyPr>
          <a:lstStyle/>
          <a:p>
            <a:pPr algn="ctr"/>
            <a:r>
              <a:rPr lang="ru-RU" sz="5400" b="1" dirty="0" smtClean="0"/>
              <a:t>2 тип «Каждый открывает новую тему»</a:t>
            </a:r>
            <a:endParaRPr lang="ru-RU" sz="5400" b="1" dirty="0"/>
          </a:p>
        </p:txBody>
      </p:sp>
      <p:pic>
        <p:nvPicPr>
          <p:cNvPr id="5" name="Объект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78998" y="3690468"/>
            <a:ext cx="11595324" cy="2105024"/>
          </a:xfrm>
        </p:spPr>
      </p:pic>
      <p:sp>
        <p:nvSpPr>
          <p:cNvPr id="4" name="TextBox 3"/>
          <p:cNvSpPr txBox="1"/>
          <p:nvPr/>
        </p:nvSpPr>
        <p:spPr>
          <a:xfrm>
            <a:off x="2975021" y="1974504"/>
            <a:ext cx="5872766" cy="1292662"/>
          </a:xfrm>
          <a:prstGeom prst="rect">
            <a:avLst/>
          </a:prstGeom>
          <a:solidFill>
            <a:schemeClr val="bg1">
              <a:lumMod val="75000"/>
            </a:schemeClr>
          </a:solidFill>
        </p:spPr>
        <p:txBody>
          <a:bodyPr wrap="square" rtlCol="0">
            <a:spAutoFit/>
          </a:bodyPr>
          <a:lstStyle/>
          <a:p>
            <a:r>
              <a:rPr lang="ru-RU" dirty="0">
                <a:latin typeface="Calibri" panose="020F0502020204030204" pitchFamily="34" charset="0"/>
                <a:ea typeface="Calibri" panose="020F0502020204030204" pitchFamily="34" charset="0"/>
                <a:cs typeface="Times New Roman" panose="02020603050405020304" pitchFamily="18" charset="0"/>
              </a:rPr>
              <a:t>В этом форуме каждый участник (даже учитель) курса может начать </a:t>
            </a:r>
            <a:r>
              <a:rPr lang="ru-RU" sz="2400" b="1" dirty="0">
                <a:latin typeface="Calibri" panose="020F0502020204030204" pitchFamily="34" charset="0"/>
                <a:ea typeface="Calibri" panose="020F0502020204030204" pitchFamily="34" charset="0"/>
                <a:cs typeface="Times New Roman" panose="02020603050405020304" pitchFamily="18" charset="0"/>
              </a:rPr>
              <a:t>только одну тему </a:t>
            </a:r>
            <a:r>
              <a:rPr lang="ru-RU" dirty="0">
                <a:latin typeface="Calibri" panose="020F0502020204030204" pitchFamily="34" charset="0"/>
                <a:ea typeface="Calibri" panose="020F0502020204030204" pitchFamily="34" charset="0"/>
                <a:cs typeface="Times New Roman" panose="02020603050405020304" pitchFamily="18" charset="0"/>
              </a:rPr>
              <a:t>для обсуждения. Открытую тему может обсудить любой пользователь на курсе и может вложить файл в свое сообщение.</a:t>
            </a:r>
          </a:p>
        </p:txBody>
      </p:sp>
    </p:spTree>
    <p:extLst>
      <p:ext uri="{BB962C8B-B14F-4D97-AF65-F5344CB8AC3E}">
        <p14:creationId xmlns:p14="http://schemas.microsoft.com/office/powerpoint/2010/main" val="2030772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728</Words>
  <Application>Microsoft Office PowerPoint</Application>
  <PresentationFormat>Широкоэкранный</PresentationFormat>
  <Paragraphs>46</Paragraphs>
  <Slides>22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Система дистанционного обучения</vt:lpstr>
      <vt:lpstr>План семинара</vt:lpstr>
      <vt:lpstr>Форум</vt:lpstr>
      <vt:lpstr>Типы форумов</vt:lpstr>
      <vt:lpstr>5 типов форума</vt:lpstr>
      <vt:lpstr>Выбор типа форума</vt:lpstr>
      <vt:lpstr>1 тип «Стандартный форум»</vt:lpstr>
      <vt:lpstr>Презентация PowerPoint</vt:lpstr>
      <vt:lpstr>2 тип «Каждый открывает новую тему»</vt:lpstr>
      <vt:lpstr>Презентация PowerPoint</vt:lpstr>
      <vt:lpstr>Презентация PowerPoint</vt:lpstr>
      <vt:lpstr>Презентация PowerPoint</vt:lpstr>
      <vt:lpstr>Презентация PowerPoint</vt:lpstr>
      <vt:lpstr>Настройка/редактирование форумов</vt:lpstr>
      <vt:lpstr>Блок «Общее»</vt:lpstr>
      <vt:lpstr>Блокировка </vt:lpstr>
      <vt:lpstr>Ограничение доступа и отслеживание</vt:lpstr>
      <vt:lpstr>Ограничение доступа и отслеживание</vt:lpstr>
      <vt:lpstr>Презентация PowerPoint</vt:lpstr>
      <vt:lpstr>Оценивание </vt:lpstr>
      <vt:lpstr>Оценивание </vt:lpstr>
      <vt:lpstr>Оценивание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дистанционного обучения</dc:title>
  <dc:creator>Сардана Михайловна Унжакова</dc:creator>
  <cp:lastModifiedBy>Слободчикова Сардана Михайловна</cp:lastModifiedBy>
  <cp:revision>73</cp:revision>
  <dcterms:created xsi:type="dcterms:W3CDTF">2017-12-04T04:16:23Z</dcterms:created>
  <dcterms:modified xsi:type="dcterms:W3CDTF">2018-11-12T09:45:03Z</dcterms:modified>
</cp:coreProperties>
</file>